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74EF-437B-0ECE-55CD-01EC837C7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Method of Moving Asymptotes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A1921-C9F9-36ED-EC7E-20310EB7F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28 April 2023</a:t>
            </a:r>
          </a:p>
          <a:p>
            <a:r>
              <a:rPr lang="en-US" dirty="0"/>
              <a:t>Grant Norman</a:t>
            </a:r>
          </a:p>
        </p:txBody>
      </p:sp>
    </p:spTree>
    <p:extLst>
      <p:ext uri="{BB962C8B-B14F-4D97-AF65-F5344CB8AC3E}">
        <p14:creationId xmlns:p14="http://schemas.microsoft.com/office/powerpoint/2010/main" val="254703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A8ABF-A10F-3662-A006-B54264C0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23" y="167076"/>
            <a:ext cx="7396221" cy="61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4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E343E7-DAA5-6E23-F8DF-A9E1435C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468" y="130629"/>
            <a:ext cx="9074813" cy="61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9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81C-A0D9-D795-D8D0-070B8EB8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AFF4D-9B52-1DBE-D67C-2CBD6BFF9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57618"/>
            <a:ext cx="10058400" cy="208551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DA4FCE-7C5A-59FE-AFF0-FEC3425AE525}"/>
              </a:ext>
            </a:extLst>
          </p:cNvPr>
          <p:cNvSpPr txBox="1">
            <a:spLocks/>
          </p:cNvSpPr>
          <p:nvPr/>
        </p:nvSpPr>
        <p:spPr>
          <a:xfrm>
            <a:off x="1066800" y="4263390"/>
            <a:ext cx="10058400" cy="9022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Christian, Wojciech Zaremba, Ilya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Sutskever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Joan Bruna, Dumitru Erhan, Ian Goodfellow, and Rob Fergus. “Intriguing Properties of Neural Networks.” Preprint, submitted February 19, 2014. https://arxiv.org/abs/1312.6199.</a:t>
            </a:r>
          </a:p>
        </p:txBody>
      </p:sp>
    </p:spTree>
    <p:extLst>
      <p:ext uri="{BB962C8B-B14F-4D97-AF65-F5344CB8AC3E}">
        <p14:creationId xmlns:p14="http://schemas.microsoft.com/office/powerpoint/2010/main" val="97160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5C30-0FB1-7775-D964-308EB6E1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5BB81-55F6-BD4D-7037-5A9594047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Optimization: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886C4-2452-4556-2DC1-8515143D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85633"/>
            <a:ext cx="3949187" cy="3731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EE813-3087-E978-392F-CEE2283A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73" y="1761314"/>
            <a:ext cx="3477253" cy="3289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059CC-4241-364E-9C8F-9FDC1627C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61" y="5252024"/>
            <a:ext cx="2905245" cy="7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2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1552C-0488-DD41-8B1C-4E460D7E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Convex Program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BCD758-4A8B-B7DB-B5F2-541569A3C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132" y="3902267"/>
            <a:ext cx="5513717" cy="214186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16134-0AF4-3A2A-7C01-EB76FD31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5384441" cy="20363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6DA18C-59D3-E72A-03E9-4395A7630740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    Solve a sequence of convex subproblems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     Moving Asymptotes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18AC46-F723-F187-7C03-99AA6CA75F14}"/>
              </a:ext>
            </a:extLst>
          </p:cNvPr>
          <p:cNvCxnSpPr>
            <a:cxnSpLocks/>
          </p:cNvCxnSpPr>
          <p:nvPr/>
        </p:nvCxnSpPr>
        <p:spPr>
          <a:xfrm>
            <a:off x="3992137" y="2221492"/>
            <a:ext cx="210386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1BDB-5CB4-FCAF-385A-DD8B546AA4DB}"/>
              </a:ext>
            </a:extLst>
          </p:cNvPr>
          <p:cNvCxnSpPr>
            <a:cxnSpLocks/>
          </p:cNvCxnSpPr>
          <p:nvPr/>
        </p:nvCxnSpPr>
        <p:spPr>
          <a:xfrm>
            <a:off x="3888059" y="2741882"/>
            <a:ext cx="7173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918972-905F-AD41-BA27-A0B6C6648C9E}"/>
              </a:ext>
            </a:extLst>
          </p:cNvPr>
          <p:cNvCxnSpPr>
            <a:cxnSpLocks/>
          </p:cNvCxnSpPr>
          <p:nvPr/>
        </p:nvCxnSpPr>
        <p:spPr>
          <a:xfrm>
            <a:off x="3204117" y="3373783"/>
            <a:ext cx="5538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798B39-726B-4924-9746-576B87F768DD}"/>
              </a:ext>
            </a:extLst>
          </p:cNvPr>
          <p:cNvCxnSpPr>
            <a:cxnSpLocks/>
          </p:cNvCxnSpPr>
          <p:nvPr/>
        </p:nvCxnSpPr>
        <p:spPr>
          <a:xfrm>
            <a:off x="3233854" y="3704602"/>
            <a:ext cx="5538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2E54B0-CFD4-D8BD-8656-6338B466AF6B}"/>
              </a:ext>
            </a:extLst>
          </p:cNvPr>
          <p:cNvCxnSpPr>
            <a:cxnSpLocks/>
          </p:cNvCxnSpPr>
          <p:nvPr/>
        </p:nvCxnSpPr>
        <p:spPr>
          <a:xfrm>
            <a:off x="4051611" y="4191546"/>
            <a:ext cx="210386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C634B-B7F3-8135-E62F-A9E76D9F53C2}"/>
              </a:ext>
            </a:extLst>
          </p:cNvPr>
          <p:cNvCxnSpPr>
            <a:cxnSpLocks/>
          </p:cNvCxnSpPr>
          <p:nvPr/>
        </p:nvCxnSpPr>
        <p:spPr>
          <a:xfrm>
            <a:off x="4003288" y="4756540"/>
            <a:ext cx="7173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3A163-8A8C-AD28-BBF8-E5E38F07E8E7}"/>
              </a:ext>
            </a:extLst>
          </p:cNvPr>
          <p:cNvCxnSpPr>
            <a:cxnSpLocks/>
          </p:cNvCxnSpPr>
          <p:nvPr/>
        </p:nvCxnSpPr>
        <p:spPr>
          <a:xfrm>
            <a:off x="3207836" y="5388441"/>
            <a:ext cx="5538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DC73CF-55BC-5F9E-40D6-F5B7C30AC7E6}"/>
              </a:ext>
            </a:extLst>
          </p:cNvPr>
          <p:cNvCxnSpPr>
            <a:cxnSpLocks/>
          </p:cNvCxnSpPr>
          <p:nvPr/>
        </p:nvCxnSpPr>
        <p:spPr>
          <a:xfrm>
            <a:off x="3226422" y="5696958"/>
            <a:ext cx="5538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66C0E14-18D7-B655-3758-29355AAC984A}"/>
              </a:ext>
            </a:extLst>
          </p:cNvPr>
          <p:cNvSpPr/>
          <p:nvPr/>
        </p:nvSpPr>
        <p:spPr>
          <a:xfrm>
            <a:off x="3001537" y="4861931"/>
            <a:ext cx="1773044" cy="47075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07B2-0A87-5D65-6454-29D8D60A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6CD7-88D8-5422-7524-D5E3E36B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Constants computed via problem data at that point</a:t>
            </a:r>
          </a:p>
          <a:p>
            <a:pPr lvl="1"/>
            <a:r>
              <a:rPr lang="en-US" dirty="0"/>
              <a:t>Function Evaluation</a:t>
            </a:r>
          </a:p>
          <a:p>
            <a:pPr lvl="1"/>
            <a:r>
              <a:rPr lang="en-US" dirty="0"/>
              <a:t>Gradient Evaluation</a:t>
            </a:r>
          </a:p>
          <a:p>
            <a:pPr lvl="1"/>
            <a:endParaRPr lang="en-US" dirty="0"/>
          </a:p>
          <a:p>
            <a:r>
              <a:rPr lang="en-US" dirty="0"/>
              <a:t>Collecting this problem data is expensive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C25A2-47E2-68B8-968C-F883BB91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8629403" cy="109466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3F7213-1130-B12F-4F9B-B3AD6E0C74FB}"/>
              </a:ext>
            </a:extLst>
          </p:cNvPr>
          <p:cNvSpPr/>
          <p:nvPr/>
        </p:nvSpPr>
        <p:spPr>
          <a:xfrm>
            <a:off x="3200401" y="2311490"/>
            <a:ext cx="1427356" cy="74843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897174-CAB4-5AFB-496A-CBA757D2FCD1}"/>
              </a:ext>
            </a:extLst>
          </p:cNvPr>
          <p:cNvSpPr/>
          <p:nvPr/>
        </p:nvSpPr>
        <p:spPr>
          <a:xfrm>
            <a:off x="4913971" y="2300339"/>
            <a:ext cx="1427356" cy="74843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07B2-0A87-5D65-6454-29D8D60A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6CD7-88D8-5422-7524-D5E3E36B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963CB-313D-A678-58C5-95BE79D2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8914410" cy="33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2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07B2-0A87-5D65-6454-29D8D60A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6CD7-88D8-5422-7524-D5E3E36B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304C40D8-6BB0-E65E-E9D7-951F6810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977" y="1782522"/>
            <a:ext cx="5991613" cy="44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33290B22-6BBE-5392-C0C0-24AE1289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977" y="1759662"/>
            <a:ext cx="5991613" cy="44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C7D35147-D8D0-15F0-B590-1F18EB9F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977" y="1771371"/>
            <a:ext cx="5991613" cy="44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42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C062-04B0-A260-9D95-E075A3AD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of Moving Asymptotes (MMA)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0EB5-22DD-B83E-5E82-9960D06D5D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B05F1-31ED-0C33-D53C-BD8CC88EAB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Asymptotes change distance based on success</a:t>
            </a:r>
          </a:p>
          <a:p>
            <a:pPr lvl="1"/>
            <a:r>
              <a:rPr lang="en-US" dirty="0"/>
              <a:t>Two moves in same direction </a:t>
            </a:r>
            <a:r>
              <a:rPr lang="en-US" dirty="0">
                <a:sym typeface="Wingdings" panose="05000000000000000000" pitchFamily="2" charset="2"/>
              </a:rPr>
              <a:t> Expand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Two moves in different directions  Contract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Globally Convergent MMA (GCMMA)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Check if new point is an improvement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Make approximation more conservative if not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Avoid relatively costly gradient computations</a:t>
            </a:r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ACB88E18-2098-0DFC-72ED-D50C92F32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1845733"/>
            <a:ext cx="4937760" cy="402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70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3B83-EBD5-C453-82CD-D6BF060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007BC-0368-167E-0933-7774F2BB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11" y="1913477"/>
            <a:ext cx="2844412" cy="2765401"/>
          </a:xfrm>
          <a:prstGeom prst="rect">
            <a:avLst/>
          </a:prstGeom>
        </p:spPr>
      </p:pic>
      <p:pic>
        <p:nvPicPr>
          <p:cNvPr id="4100" name="Picture 4" descr="Multiphysics Topology Optimization of Heat Transfer and Fluid Flow Systems">
            <a:extLst>
              <a:ext uri="{FF2B5EF4-FFF2-40B4-BE49-F238E27FC236}">
                <a16:creationId xmlns:a16="http://schemas.microsoft.com/office/drawing/2014/main" id="{C69A0D34-1AB8-009C-E21B-183B3D221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23" y="2263069"/>
            <a:ext cx="2753772" cy="241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DB3D80-9B90-AA3B-7EE9-43B8EEAD2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758" y="2046299"/>
            <a:ext cx="4435903" cy="27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9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0A5B-1291-7EF8-DD15-16064FC9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9BDB-8A6B-B40B-2946-54B502878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Usually… Train </a:t>
            </a:r>
            <a:r>
              <a:rPr lang="en-US" i="1" dirty="0"/>
              <a:t>model parameters </a:t>
            </a:r>
            <a:r>
              <a:rPr lang="en-US" b="1" dirty="0"/>
              <a:t>to decrease </a:t>
            </a:r>
            <a:r>
              <a:rPr lang="en-US" dirty="0"/>
              <a:t>the loss, for a </a:t>
            </a:r>
            <a:r>
              <a:rPr lang="en-US" i="1" dirty="0"/>
              <a:t>fixed image</a:t>
            </a:r>
          </a:p>
          <a:p>
            <a:pPr lvl="1"/>
            <a:r>
              <a:rPr lang="en-US" dirty="0"/>
              <a:t>Use gradients of the loss with respect to the model parameters</a:t>
            </a:r>
          </a:p>
          <a:p>
            <a:pPr lvl="1"/>
            <a:r>
              <a:rPr lang="en-US" dirty="0"/>
              <a:t>ResNet-50</a:t>
            </a:r>
          </a:p>
          <a:p>
            <a:r>
              <a:rPr lang="en-US" dirty="0"/>
              <a:t>Now… Train </a:t>
            </a:r>
            <a:r>
              <a:rPr lang="en-US" i="1" dirty="0"/>
              <a:t>an image</a:t>
            </a:r>
            <a:r>
              <a:rPr lang="en-US" dirty="0"/>
              <a:t> that when evaluated by a </a:t>
            </a:r>
            <a:r>
              <a:rPr lang="en-US" i="1" dirty="0"/>
              <a:t>fixed model</a:t>
            </a:r>
            <a:r>
              <a:rPr lang="en-US" dirty="0"/>
              <a:t> </a:t>
            </a:r>
            <a:r>
              <a:rPr lang="en-US" b="1" dirty="0"/>
              <a:t>increases</a:t>
            </a:r>
            <a:r>
              <a:rPr lang="en-US" dirty="0"/>
              <a:t> the loss</a:t>
            </a:r>
          </a:p>
          <a:p>
            <a:pPr lvl="1"/>
            <a:r>
              <a:rPr lang="en-US" dirty="0"/>
              <a:t>Now gradients of the loss are with respect to the image pixel values</a:t>
            </a:r>
          </a:p>
          <a:p>
            <a:pPr lvl="1"/>
            <a:r>
              <a:rPr lang="en-US" dirty="0"/>
              <a:t>Dante</a:t>
            </a:r>
          </a:p>
          <a:p>
            <a:pPr lvl="1"/>
            <a:endParaRPr lang="en-US" dirty="0"/>
          </a:p>
          <a:p>
            <a:r>
              <a:rPr lang="en-US" dirty="0"/>
              <a:t>Adam vs. GCMMA</a:t>
            </a:r>
          </a:p>
          <a:p>
            <a:pPr lvl="1"/>
            <a:r>
              <a:rPr lang="en-US" dirty="0"/>
              <a:t>We want pixel values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169035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</TotalTime>
  <Words>227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Retrospect</vt:lpstr>
      <vt:lpstr>Method of Moving Asymptotes</vt:lpstr>
      <vt:lpstr>Motivation</vt:lpstr>
      <vt:lpstr>Sequential Convex Program</vt:lpstr>
      <vt:lpstr>Approximation Functions</vt:lpstr>
      <vt:lpstr>Approximation Functions</vt:lpstr>
      <vt:lpstr>Approximation Functions</vt:lpstr>
      <vt:lpstr>Method of Moving Asymptotes (MMA)</vt:lpstr>
      <vt:lpstr>Applications</vt:lpstr>
      <vt:lpstr>Adversarial Image</vt:lpstr>
      <vt:lpstr>PowerPoint Presentation</vt:lpstr>
      <vt:lpstr>PowerPoint Presentation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 of Moving Asymptotes</dc:title>
  <dc:creator>Grant Norman</dc:creator>
  <cp:lastModifiedBy>Grant Norman</cp:lastModifiedBy>
  <cp:revision>3</cp:revision>
  <dcterms:created xsi:type="dcterms:W3CDTF">2023-04-28T14:45:58Z</dcterms:created>
  <dcterms:modified xsi:type="dcterms:W3CDTF">2023-04-28T15:53:02Z</dcterms:modified>
</cp:coreProperties>
</file>